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40" r:id="rId1"/>
  </p:sldMasterIdLst>
  <p:notesMasterIdLst>
    <p:notesMasterId r:id="rId32"/>
  </p:notesMasterIdLst>
  <p:sldIdLst>
    <p:sldId id="256" r:id="rId2"/>
    <p:sldId id="259" r:id="rId3"/>
    <p:sldId id="319" r:id="rId4"/>
    <p:sldId id="324" r:id="rId5"/>
    <p:sldId id="321" r:id="rId6"/>
    <p:sldId id="323" r:id="rId7"/>
    <p:sldId id="322" r:id="rId8"/>
    <p:sldId id="313" r:id="rId9"/>
    <p:sldId id="327" r:id="rId10"/>
    <p:sldId id="328" r:id="rId11"/>
    <p:sldId id="326" r:id="rId12"/>
    <p:sldId id="325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9" r:id="rId23"/>
    <p:sldId id="340" r:id="rId24"/>
    <p:sldId id="338" r:id="rId25"/>
    <p:sldId id="341" r:id="rId26"/>
    <p:sldId id="342" r:id="rId27"/>
    <p:sldId id="343" r:id="rId28"/>
    <p:sldId id="344" r:id="rId29"/>
    <p:sldId id="311" r:id="rId30"/>
    <p:sldId id="30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FF66"/>
    <a:srgbClr val="6699CC"/>
    <a:srgbClr val="66FDCC"/>
    <a:srgbClr val="0099CC"/>
    <a:srgbClr val="008080"/>
    <a:srgbClr val="009900"/>
    <a:srgbClr val="CCFF66"/>
    <a:srgbClr val="3399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3905D-ADA4-4CA4-83EA-D7AC5E63C02C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B3863-2478-425B-AF7B-A07EC0CD4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94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B3863-2478-425B-AF7B-A07EC0CD42E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81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72EBC-30AE-402A-A8FF-D0859863F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C8CAAE-5914-4C07-8279-F183088E0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6E498-D7C4-4750-B3FF-A79BF5FB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903-80A2-4B42-A4EF-7F0E3E82566F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CACF8-0F2A-4318-B6F1-178F2739F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1996A-BC67-47B1-80EC-D3A8F11C6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F7A-BFB3-457F-940E-4EB730758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55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B725A-E908-48E8-833E-3D4E8E8B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6D616E-33E5-47B9-88A9-8DB4F38AF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E60E2-5B80-4580-9AA7-AD01C4337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903-80A2-4B42-A4EF-7F0E3E82566F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0D0F7-A677-4564-B982-82217C9B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AC4B9-8A8F-4F92-8B5A-29046CA8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F7A-BFB3-457F-940E-4EB730758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87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78D690-D0DF-473E-B15D-80E68B61F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0D933-5927-4A69-987D-1A4EC7C8D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26F25-8478-409A-A037-65460847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903-80A2-4B42-A4EF-7F0E3E82566F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A57EC-4200-4028-A29F-9817A2E09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20BC9-CBF7-4913-BB6E-322865619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F7A-BFB3-457F-940E-4EB730758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50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AA85C-B1DB-4684-995A-0FE6EFB62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32467-4A4D-4183-AEEB-40E2F409E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662CB-8C13-4334-9D04-404B806CF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903-80A2-4B42-A4EF-7F0E3E82566F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04C3D-E0CC-4EE5-856E-197CFF912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A67BA-EAEA-4251-BD40-36312AEF2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F7A-BFB3-457F-940E-4EB730758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54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C173E-B328-4859-BC81-E5A124428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C6C03-86CF-4CBF-86F0-FB7E56EAF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6A764-594A-4AF9-846F-302E9DA1C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903-80A2-4B42-A4EF-7F0E3E82566F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2BFF6-6072-49DD-A1CE-F0D10220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75AAE-EB5A-4859-BDB4-38BB35A3E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F7A-BFB3-457F-940E-4EB730758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34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490B8-688F-4C5C-B636-19FFA3CAA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22171-30AE-4BD3-90EE-E65B97473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C57B8-E7A6-4DF4-AE0B-A6BD2363E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843A8-ECAE-41F7-97C6-CFB9CD9DC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903-80A2-4B42-A4EF-7F0E3E82566F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0CBBC-2B43-46E6-B2D5-2CC55A74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4AB81-7307-4188-857D-FB6787BEE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F7A-BFB3-457F-940E-4EB730758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468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2A05D-9144-4ED3-90DF-E54A8B4FF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1E497-CBA8-43C0-BCE0-901A78D51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61119-EDC0-4CF3-B3A2-1AE8F70B7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C4A3E-F354-48CE-AA04-8205E5EC6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0D3FFF-5745-444F-A962-9741B1502E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B57616-17C8-49A5-98B7-8BA1D0BF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903-80A2-4B42-A4EF-7F0E3E82566F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052A9A-E05F-4D23-B62C-37A157234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B9CD6-D5C9-43AD-949D-52112845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F7A-BFB3-457F-940E-4EB730758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60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54F3C-12A4-4E03-A907-1665A9E06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A85891-698D-48C4-B1A0-E5EB83F16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903-80A2-4B42-A4EF-7F0E3E82566F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F4831-BB3B-4389-9DDA-487037C47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7E9D5-73DB-48B9-B445-C22A909D2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F7A-BFB3-457F-940E-4EB730758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20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389F99-372B-4818-857C-2D96CAF90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903-80A2-4B42-A4EF-7F0E3E82566F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915657-FB6B-4BB0-A1BF-365C3829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0CA1C-9B32-4EA7-8A33-1561F20C0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F7A-BFB3-457F-940E-4EB730758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7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3D6FF-D5E2-462B-8DFB-898D26967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F8E2A-3E39-4964-B196-F1003E63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08455-1E42-49F8-B91F-A7A2CDD44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46AA0E-C0AD-48BF-AE19-00E43FAA0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903-80A2-4B42-A4EF-7F0E3E82566F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54360-C97D-447B-87EF-F4270F9A9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0D327-A54F-4DB9-8AE4-9D4C6FE6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F7A-BFB3-457F-940E-4EB730758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6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E6C8C-A091-47CF-948F-68CE14D26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A872E0-4B23-4ECF-BAD7-0FCE7B5C4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DEC92-6E4F-422B-9204-659A57816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1F879-1F09-4A77-8A60-CFC7097FF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5903-80A2-4B42-A4EF-7F0E3E82566F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C7B96-C7B5-4A37-BBC1-719BAF72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E2639-B9D6-49B2-B833-4973444A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F7A-BFB3-457F-940E-4EB730758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78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392AB3-FA97-4909-BC57-0341A1668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0DDF4-6FF3-4184-8AFF-07C06FADD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75B60-08A3-4E77-B0D3-AA372442E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D5903-80A2-4B42-A4EF-7F0E3E82566F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DCE2C-E972-4724-9F35-D6935F343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BAE7A-5A93-4557-92A8-2F22CA564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DEF7A-BFB3-457F-940E-4EB730758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23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1" r:id="rId1"/>
    <p:sldLayoutId id="2147484542" r:id="rId2"/>
    <p:sldLayoutId id="2147484543" r:id="rId3"/>
    <p:sldLayoutId id="2147484544" r:id="rId4"/>
    <p:sldLayoutId id="2147484545" r:id="rId5"/>
    <p:sldLayoutId id="2147484546" r:id="rId6"/>
    <p:sldLayoutId id="2147484547" r:id="rId7"/>
    <p:sldLayoutId id="2147484548" r:id="rId8"/>
    <p:sldLayoutId id="2147484549" r:id="rId9"/>
    <p:sldLayoutId id="2147484550" r:id="rId10"/>
    <p:sldLayoutId id="21474845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unicode.org/L2/L2009/09326-kpell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code.org/L2/L2017/17059-n4786-loma.pdf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ntnewsblog.com/2017-native-american-1-design-announced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nativenewsonline.net/currents/63rd-cherokee-national-holiday-celebration-a-must-if-in-oklahoma-this-weeken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s://www.flickr.com/photos/dcartiersr/3957413706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alamy.com/stock-photo-stop-sign-in-french-english-and-cree-languages-in-the-cree-community-3661976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lds.org/friend/1985/07/the-deseret-alphabet?lang=e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ybayin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tradebit.com/filedetail.php/97437777v6558145-balinese-hinduism-balinese-script-mother-temple-pur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Ch%E1%BB%AF_vi%E1%BA%BFt_Ch%C4%83m#/media/File:Chu_viet_Cham_tren_phe_tich_My_Son.jp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anguages_of_Sri_Lanka" TargetMode="External"/><Relationship Id="rId5" Type="http://schemas.openxmlformats.org/officeDocument/2006/relationships/image" Target="../media/image42.png"/><Relationship Id="rId4" Type="http://schemas.openxmlformats.org/officeDocument/2006/relationships/hyperlink" Target="http://www.wildguanabana.com/blog/sri-lanka-hidden-scars-behind-picturesque-beauty-59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hyperlink" Target="http://www.unicode.org/L2/L2011/11362-n4146-woleai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ehf.se/2014/03/dalrunor-kom-och-mot-runforska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niglot.com/blog" TargetMode="External"/><Relationship Id="rId2" Type="http://schemas.openxmlformats.org/officeDocument/2006/relationships/hyperlink" Target="http://www.omniglo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mniglot.com/diversityofwritingsystems.pptx" TargetMode="External"/><Relationship Id="rId5" Type="http://schemas.openxmlformats.org/officeDocument/2006/relationships/hyperlink" Target="mailto:feedback@omniglot.com" TargetMode="External"/><Relationship Id="rId4" Type="http://schemas.openxmlformats.org/officeDocument/2006/relationships/hyperlink" Target="http://www.omniglot.com/radi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prak.gu.se/english/research/Research_subjects/old-church-slavoni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budervish.blogspot.com/2015/12/ancient-manuscript-review-174-antiqu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7892E25-88D4-4609-A398-45199E2C2013}"/>
              </a:ext>
            </a:extLst>
          </p:cNvPr>
          <p:cNvSpPr/>
          <p:nvPr/>
        </p:nvSpPr>
        <p:spPr>
          <a:xfrm>
            <a:off x="870080" y="1821207"/>
            <a:ext cx="10451840" cy="29953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12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6707"/>
            <a:ext cx="12192000" cy="20193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6000" b="1" dirty="0">
                <a:solidFill>
                  <a:srgbClr val="008080"/>
                </a:solidFill>
              </a:rPr>
              <a:t>The Diversity of Writing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295400" y="3637869"/>
            <a:ext cx="9601200" cy="676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i="1" dirty="0"/>
              <a:t>by Simon Ager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7FBFAD-579A-43C1-B491-94892312BF47}"/>
              </a:ext>
            </a:extLst>
          </p:cNvPr>
          <p:cNvSpPr txBox="1"/>
          <p:nvPr/>
        </p:nvSpPr>
        <p:spPr>
          <a:xfrm>
            <a:off x="0" y="-84454"/>
            <a:ext cx="828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B8E413-620D-458F-B8C1-93C795F04CE1}"/>
              </a:ext>
            </a:extLst>
          </p:cNvPr>
          <p:cNvSpPr txBox="1"/>
          <p:nvPr/>
        </p:nvSpPr>
        <p:spPr>
          <a:xfrm>
            <a:off x="11262049" y="5657170"/>
            <a:ext cx="929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dirty="0">
                <a:solidFill>
                  <a:srgbClr val="FF33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ك</a:t>
            </a:r>
            <a:endParaRPr lang="en-GB" sz="7200" dirty="0">
              <a:solidFill>
                <a:srgbClr val="FF33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CC9CFC-68CB-4F77-A2F6-0F1A93E0D85A}"/>
              </a:ext>
            </a:extLst>
          </p:cNvPr>
          <p:cNvSpPr txBox="1"/>
          <p:nvPr/>
        </p:nvSpPr>
        <p:spPr>
          <a:xfrm>
            <a:off x="0" y="5640836"/>
            <a:ext cx="828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srgbClr val="66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GB" sz="7200" dirty="0"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E1D2D1-70B4-4855-AEE2-0E4DACAB32AC}"/>
              </a:ext>
            </a:extLst>
          </p:cNvPr>
          <p:cNvSpPr txBox="1"/>
          <p:nvPr/>
        </p:nvSpPr>
        <p:spPr>
          <a:xfrm>
            <a:off x="11142888" y="0"/>
            <a:ext cx="1049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文</a:t>
            </a:r>
            <a:endParaRPr lang="en-GB" sz="7200" dirty="0"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72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CEEC42-5991-411A-BA09-F2DCF4D8BD91}"/>
              </a:ext>
            </a:extLst>
          </p:cNvPr>
          <p:cNvSpPr/>
          <p:nvPr/>
        </p:nvSpPr>
        <p:spPr>
          <a:xfrm>
            <a:off x="389923" y="1082351"/>
            <a:ext cx="11412153" cy="55703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12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3" y="170284"/>
            <a:ext cx="10180511" cy="741783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Writing systems of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640" y="1079192"/>
            <a:ext cx="5058077" cy="767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800" b="1" dirty="0" err="1"/>
              <a:t>Vai</a:t>
            </a:r>
            <a:r>
              <a:rPr lang="en-GB" sz="4800" b="1" dirty="0"/>
              <a:t> (</a:t>
            </a:r>
            <a:r>
              <a:rPr lang="en-GB" sz="3600" b="1" dirty="0"/>
              <a:t>ꕙꔤ</a:t>
            </a:r>
            <a:r>
              <a:rPr lang="en-GB" sz="4800" b="1" dirty="0"/>
              <a:t>)</a:t>
            </a:r>
            <a:endParaRPr lang="en-GB" sz="4800" dirty="0"/>
          </a:p>
        </p:txBody>
      </p:sp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1452048-BF6A-4422-8C01-E043C5B2D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49" y="1843476"/>
            <a:ext cx="5971731" cy="4492010"/>
          </a:xfrm>
          <a:prstGeom prst="rect">
            <a:avLst/>
          </a:prstGeom>
        </p:spPr>
      </p:pic>
      <p:pic>
        <p:nvPicPr>
          <p:cNvPr id="14" name="Picture 1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9C5CB23-481D-45E9-8B83-46ED6C388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285" y="1756487"/>
            <a:ext cx="3721748" cy="428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81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CEEC42-5991-411A-BA09-F2DCF4D8BD91}"/>
              </a:ext>
            </a:extLst>
          </p:cNvPr>
          <p:cNvSpPr/>
          <p:nvPr/>
        </p:nvSpPr>
        <p:spPr>
          <a:xfrm>
            <a:off x="389923" y="1082351"/>
            <a:ext cx="11412153" cy="55703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12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3" y="170284"/>
            <a:ext cx="10180511" cy="741783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Writing systems of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034" y="1082351"/>
            <a:ext cx="6392355" cy="7674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800" b="1" dirty="0"/>
              <a:t>Kpelle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2AF647-5D10-4B2C-8D6F-B561417924B4}"/>
              </a:ext>
            </a:extLst>
          </p:cNvPr>
          <p:cNvSpPr txBox="1"/>
          <p:nvPr/>
        </p:nvSpPr>
        <p:spPr>
          <a:xfrm>
            <a:off x="9237306" y="6216134"/>
            <a:ext cx="100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hlinkClick r:id="rId2"/>
              </a:rPr>
              <a:t>Source</a:t>
            </a:r>
            <a:endParaRPr lang="en-GB" i="1" dirty="0"/>
          </a:p>
        </p:txBody>
      </p:sp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5F64CDB-6A6A-4460-BB4E-88C8CDBF5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98" y="2069061"/>
            <a:ext cx="6441530" cy="4033159"/>
          </a:xfrm>
          <a:prstGeom prst="rect">
            <a:avLst/>
          </a:prstGeom>
        </p:spPr>
      </p:pic>
      <p:pic>
        <p:nvPicPr>
          <p:cNvPr id="5" name="Picture 4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3F679718-58B2-4512-9F03-E0F7F37A9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99" y="1410500"/>
            <a:ext cx="3916340" cy="458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89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CEEC42-5991-411A-BA09-F2DCF4D8BD91}"/>
              </a:ext>
            </a:extLst>
          </p:cNvPr>
          <p:cNvSpPr/>
          <p:nvPr/>
        </p:nvSpPr>
        <p:spPr>
          <a:xfrm>
            <a:off x="389923" y="1082351"/>
            <a:ext cx="11412153" cy="55703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12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3" y="170284"/>
            <a:ext cx="10180511" cy="741783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Writing systems of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855" y="1082351"/>
            <a:ext cx="1820354" cy="7674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800" b="1" dirty="0"/>
              <a:t>Loma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4800" dirty="0"/>
          </a:p>
        </p:txBody>
      </p:sp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B4581F2-36BD-4FB3-B011-C36A251DB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513" y="1334278"/>
            <a:ext cx="3426086" cy="4814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2AF647-5D10-4B2C-8D6F-B561417924B4}"/>
              </a:ext>
            </a:extLst>
          </p:cNvPr>
          <p:cNvSpPr txBox="1"/>
          <p:nvPr/>
        </p:nvSpPr>
        <p:spPr>
          <a:xfrm>
            <a:off x="9237306" y="6216134"/>
            <a:ext cx="100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hlinkClick r:id="rId3"/>
              </a:rPr>
              <a:t>Source</a:t>
            </a:r>
            <a:endParaRPr lang="en-GB" i="1" dirty="0"/>
          </a:p>
        </p:txBody>
      </p:sp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173B192-7E2D-42E3-815F-28ABF6B53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48" y="1915369"/>
            <a:ext cx="6385683" cy="438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5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CEEC42-5991-411A-BA09-F2DCF4D8BD91}"/>
              </a:ext>
            </a:extLst>
          </p:cNvPr>
          <p:cNvSpPr/>
          <p:nvPr/>
        </p:nvSpPr>
        <p:spPr>
          <a:xfrm>
            <a:off x="389923" y="1082351"/>
            <a:ext cx="11412153" cy="55703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12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3" y="170284"/>
            <a:ext cx="10180511" cy="741783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Writing systems of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10" y="1056691"/>
            <a:ext cx="6392355" cy="7674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800" b="1" dirty="0"/>
              <a:t>Mende (</a:t>
            </a:r>
            <a:r>
              <a:rPr lang="en-GB" sz="4800" b="1" dirty="0" err="1"/>
              <a:t>ki</a:t>
            </a:r>
            <a:r>
              <a:rPr lang="en-GB" sz="4800" b="1" dirty="0"/>
              <a:t>-ka-</a:t>
            </a:r>
            <a:r>
              <a:rPr lang="en-GB" sz="4800" b="1" dirty="0" err="1"/>
              <a:t>kui</a:t>
            </a:r>
            <a:r>
              <a:rPr lang="en-GB" sz="4800" b="1" dirty="0"/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4800" dirty="0"/>
          </a:p>
        </p:txBody>
      </p:sp>
      <p:pic>
        <p:nvPicPr>
          <p:cNvPr id="7" name="Picture 6" descr="A close up of a white wall&#10;&#10;Description generated with high confidence">
            <a:extLst>
              <a:ext uri="{FF2B5EF4-FFF2-40B4-BE49-F238E27FC236}">
                <a16:creationId xmlns:a16="http://schemas.microsoft.com/office/drawing/2014/main" id="{5631C40C-5126-4C05-B970-A330810A9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73" y="1968758"/>
            <a:ext cx="7254747" cy="4299926"/>
          </a:xfrm>
          <a:prstGeom prst="rect">
            <a:avLst/>
          </a:prstGeom>
        </p:spPr>
      </p:pic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D7B7E7A-8838-41B8-8495-03978BB63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70" y="1819469"/>
            <a:ext cx="3263685" cy="392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57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CEEC42-5991-411A-BA09-F2DCF4D8BD91}"/>
              </a:ext>
            </a:extLst>
          </p:cNvPr>
          <p:cNvSpPr/>
          <p:nvPr/>
        </p:nvSpPr>
        <p:spPr>
          <a:xfrm>
            <a:off x="389923" y="1082351"/>
            <a:ext cx="11412153" cy="55703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12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3" y="170284"/>
            <a:ext cx="10180511" cy="741783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Writing systems of North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11" y="1056691"/>
            <a:ext cx="6844200" cy="7674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400" b="1" dirty="0"/>
              <a:t>Cherokee (</a:t>
            </a:r>
            <a:r>
              <a:rPr lang="chr-Cher-US" sz="4400" b="1" dirty="0"/>
              <a:t>ᏣᎳᎩ</a:t>
            </a:r>
            <a:r>
              <a:rPr lang="cy-GB" sz="4400" b="1" dirty="0"/>
              <a:t> / Tsalagi</a:t>
            </a:r>
            <a:r>
              <a:rPr lang="en-GB" sz="4400" b="1" dirty="0"/>
              <a:t>)</a:t>
            </a:r>
            <a:endParaRPr lang="en-GB" sz="4400" dirty="0"/>
          </a:p>
        </p:txBody>
      </p:sp>
      <p:pic>
        <p:nvPicPr>
          <p:cNvPr id="6" name="Picture 5" descr="A close up of a telephone&#10;&#10;Description generated with high confidence">
            <a:extLst>
              <a:ext uri="{FF2B5EF4-FFF2-40B4-BE49-F238E27FC236}">
                <a16:creationId xmlns:a16="http://schemas.microsoft.com/office/drawing/2014/main" id="{C0F9E2D5-8DCA-46A6-B324-D03AC97A2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77" y="1849793"/>
            <a:ext cx="6204079" cy="4653059"/>
          </a:xfrm>
          <a:prstGeom prst="rect">
            <a:avLst/>
          </a:prstGeom>
        </p:spPr>
      </p:pic>
      <p:pic>
        <p:nvPicPr>
          <p:cNvPr id="9" name="Picture 8" descr="A red stop sign sitting on the side of a road&#10;&#10;Description generated with very high confidence">
            <a:extLst>
              <a:ext uri="{FF2B5EF4-FFF2-40B4-BE49-F238E27FC236}">
                <a16:creationId xmlns:a16="http://schemas.microsoft.com/office/drawing/2014/main" id="{B150944C-2E70-4A4B-B7DB-C88F04242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365" y="1581825"/>
            <a:ext cx="2882540" cy="45714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E23C1B-832C-4206-B778-EC005F452C16}"/>
              </a:ext>
            </a:extLst>
          </p:cNvPr>
          <p:cNvSpPr txBox="1"/>
          <p:nvPr/>
        </p:nvSpPr>
        <p:spPr>
          <a:xfrm>
            <a:off x="9078686" y="6206803"/>
            <a:ext cx="124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hlinkClick r:id="rId4"/>
              </a:rPr>
              <a:t>Source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013603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CEEC42-5991-411A-BA09-F2DCF4D8BD91}"/>
              </a:ext>
            </a:extLst>
          </p:cNvPr>
          <p:cNvSpPr/>
          <p:nvPr/>
        </p:nvSpPr>
        <p:spPr>
          <a:xfrm>
            <a:off x="389923" y="1082351"/>
            <a:ext cx="11412153" cy="55703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12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3" y="170284"/>
            <a:ext cx="10180511" cy="741783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Writing systems of North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11" y="1056691"/>
            <a:ext cx="6844200" cy="7674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400" b="1" dirty="0"/>
              <a:t>Cherokee (</a:t>
            </a:r>
            <a:r>
              <a:rPr lang="chr-Cher-US" sz="4400" b="1" dirty="0"/>
              <a:t>ᏣᎳᎩ</a:t>
            </a:r>
            <a:r>
              <a:rPr lang="cy-GB" sz="4400" b="1" dirty="0"/>
              <a:t> / Tsalagi</a:t>
            </a:r>
            <a:r>
              <a:rPr lang="en-GB" sz="4400" b="1" dirty="0"/>
              <a:t>)</a:t>
            </a:r>
            <a:endParaRPr lang="en-GB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E23C1B-832C-4206-B778-EC005F452C16}"/>
              </a:ext>
            </a:extLst>
          </p:cNvPr>
          <p:cNvSpPr txBox="1"/>
          <p:nvPr/>
        </p:nvSpPr>
        <p:spPr>
          <a:xfrm>
            <a:off x="9305970" y="5999878"/>
            <a:ext cx="124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hlinkClick r:id="rId2"/>
              </a:rPr>
              <a:t>Source</a:t>
            </a:r>
            <a:endParaRPr lang="en-GB" i="1" dirty="0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AF15C27-C33E-40DC-8898-DCFE3E38F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11" y="1968758"/>
            <a:ext cx="6639033" cy="4215786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5A34441-5A29-41F0-B182-CA1002ABE7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33" y="1824134"/>
            <a:ext cx="3995144" cy="408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2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CEEC42-5991-411A-BA09-F2DCF4D8BD91}"/>
              </a:ext>
            </a:extLst>
          </p:cNvPr>
          <p:cNvSpPr/>
          <p:nvPr/>
        </p:nvSpPr>
        <p:spPr>
          <a:xfrm>
            <a:off x="389923" y="912067"/>
            <a:ext cx="11412153" cy="57406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12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3" y="170284"/>
            <a:ext cx="10180511" cy="741783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Writing systems of North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10" y="1082351"/>
            <a:ext cx="8803629" cy="7674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400" b="1" dirty="0"/>
              <a:t>Inuktitut syllabics (</a:t>
            </a:r>
            <a:r>
              <a:rPr lang="iu-Cans-CA" sz="4400" b="1" dirty="0"/>
              <a:t>ᑎᑎᕋᐅᓯᖅ ᓄᑖᖅ</a:t>
            </a:r>
            <a:r>
              <a:rPr lang="en-GB" sz="4400" b="1" dirty="0"/>
              <a:t>)</a:t>
            </a:r>
            <a:endParaRPr lang="en-GB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E23C1B-832C-4206-B778-EC005F452C16}"/>
              </a:ext>
            </a:extLst>
          </p:cNvPr>
          <p:cNvSpPr txBox="1"/>
          <p:nvPr/>
        </p:nvSpPr>
        <p:spPr>
          <a:xfrm>
            <a:off x="9462053" y="4869173"/>
            <a:ext cx="124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hlinkClick r:id="rId2"/>
              </a:rPr>
              <a:t>Source</a:t>
            </a:r>
            <a:endParaRPr lang="en-GB" i="1" dirty="0"/>
          </a:p>
        </p:txBody>
      </p:sp>
      <p:pic>
        <p:nvPicPr>
          <p:cNvPr id="6" name="Picture 5" descr="A close up of a keyboard&#10;&#10;Description generated with high confidence">
            <a:extLst>
              <a:ext uri="{FF2B5EF4-FFF2-40B4-BE49-F238E27FC236}">
                <a16:creationId xmlns:a16="http://schemas.microsoft.com/office/drawing/2014/main" id="{694F1856-F44E-4343-B6DF-45453231E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8" y="2020078"/>
            <a:ext cx="7725631" cy="41054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8FCF7D-7D71-48F2-90D6-E69A6A630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103" y="2859833"/>
            <a:ext cx="3086753" cy="19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76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CEEC42-5991-411A-BA09-F2DCF4D8BD91}"/>
              </a:ext>
            </a:extLst>
          </p:cNvPr>
          <p:cNvSpPr/>
          <p:nvPr/>
        </p:nvSpPr>
        <p:spPr>
          <a:xfrm>
            <a:off x="389923" y="912067"/>
            <a:ext cx="11412153" cy="57406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12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3" y="170284"/>
            <a:ext cx="10180511" cy="741783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Writing systems of North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191" y="985591"/>
            <a:ext cx="4090679" cy="7674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400" b="1" dirty="0"/>
              <a:t>Cree </a:t>
            </a:r>
            <a:r>
              <a:rPr lang="en-GB" sz="4000" b="1" dirty="0"/>
              <a:t>syllabics</a:t>
            </a:r>
            <a:endParaRPr lang="en-GB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E23C1B-832C-4206-B778-EC005F452C16}"/>
              </a:ext>
            </a:extLst>
          </p:cNvPr>
          <p:cNvSpPr txBox="1"/>
          <p:nvPr/>
        </p:nvSpPr>
        <p:spPr>
          <a:xfrm>
            <a:off x="9546207" y="5934176"/>
            <a:ext cx="124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hlinkClick r:id="rId2"/>
              </a:rPr>
              <a:t>Source</a:t>
            </a:r>
            <a:endParaRPr lang="en-GB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D7612F-61C2-4FF3-90E8-35C3DE837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180" y="2050402"/>
            <a:ext cx="2775026" cy="3725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9AED12-7AA6-4CB6-88AC-9A7ED73D4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87" y="1740204"/>
            <a:ext cx="5744120" cy="469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89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CEEC42-5991-411A-BA09-F2DCF4D8BD91}"/>
              </a:ext>
            </a:extLst>
          </p:cNvPr>
          <p:cNvSpPr/>
          <p:nvPr/>
        </p:nvSpPr>
        <p:spPr>
          <a:xfrm>
            <a:off x="389923" y="912067"/>
            <a:ext cx="11412153" cy="57406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12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3" y="170284"/>
            <a:ext cx="10180511" cy="741783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Writing systems of North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11" y="1082351"/>
            <a:ext cx="6993490" cy="7674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000" b="1" dirty="0"/>
              <a:t>Deseret alphabet (𐐔𐐯𐑅𐐨𐑉𐐯𐐻)</a:t>
            </a:r>
            <a:endParaRPr lang="en-GB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E23C1B-832C-4206-B778-EC005F452C16}"/>
              </a:ext>
            </a:extLst>
          </p:cNvPr>
          <p:cNvSpPr txBox="1"/>
          <p:nvPr/>
        </p:nvSpPr>
        <p:spPr>
          <a:xfrm>
            <a:off x="9256958" y="6147437"/>
            <a:ext cx="124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hlinkClick r:id="rId2"/>
              </a:rPr>
              <a:t>Source</a:t>
            </a:r>
            <a:endParaRPr lang="en-GB" i="1" dirty="0"/>
          </a:p>
        </p:txBody>
      </p:sp>
      <p:pic>
        <p:nvPicPr>
          <p:cNvPr id="6" name="Picture 5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3F151D2D-0B33-44C0-9762-3E5DE3D8F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481" y="1128911"/>
            <a:ext cx="3443610" cy="49863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6507FF-7618-497C-ACB8-A96BB5FE5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737" y="1954659"/>
            <a:ext cx="6270173" cy="440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55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CEEC42-5991-411A-BA09-F2DCF4D8BD91}"/>
              </a:ext>
            </a:extLst>
          </p:cNvPr>
          <p:cNvSpPr/>
          <p:nvPr/>
        </p:nvSpPr>
        <p:spPr>
          <a:xfrm>
            <a:off x="389923" y="912067"/>
            <a:ext cx="11412153" cy="57406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12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3" y="170284"/>
            <a:ext cx="10180511" cy="741783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Writing systems of North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11" y="1082351"/>
            <a:ext cx="7348052" cy="767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b="1" dirty="0" err="1"/>
              <a:t>Naguaké</a:t>
            </a:r>
            <a:r>
              <a:rPr lang="en-GB" sz="3600" b="1" dirty="0"/>
              <a:t> </a:t>
            </a:r>
            <a:r>
              <a:rPr lang="en-GB" sz="3600" b="1" dirty="0" err="1"/>
              <a:t>Taíno</a:t>
            </a:r>
            <a:r>
              <a:rPr lang="en-GB" sz="3600" b="1" dirty="0"/>
              <a:t> Pictographic Alphabet</a:t>
            </a:r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8EBC4C2-D64B-47D7-BAC6-FA081597D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94" y="1849794"/>
            <a:ext cx="6638507" cy="4629637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8BE8C36-815E-4AEE-9972-A0B1673D5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82" y="1752502"/>
            <a:ext cx="3291122" cy="303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80B3FE-1B3D-4A2E-B9FC-660D982F8333}"/>
              </a:ext>
            </a:extLst>
          </p:cNvPr>
          <p:cNvSpPr/>
          <p:nvPr/>
        </p:nvSpPr>
        <p:spPr>
          <a:xfrm>
            <a:off x="596345" y="1227405"/>
            <a:ext cx="9909924" cy="489347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12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345" y="340568"/>
            <a:ext cx="10442581" cy="741783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974" y="1227405"/>
            <a:ext cx="10180512" cy="4893477"/>
          </a:xfrm>
        </p:spPr>
        <p:txBody>
          <a:bodyPr>
            <a:noAutofit/>
          </a:bodyPr>
          <a:lstStyle/>
          <a:p>
            <a:pPr marL="0" indent="-288000">
              <a:lnSpc>
                <a:spcPts val="6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dirty="0"/>
              <a:t>Writing systems of Europe</a:t>
            </a:r>
          </a:p>
          <a:p>
            <a:pPr marL="0" indent="-288000">
              <a:lnSpc>
                <a:spcPts val="6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dirty="0"/>
              <a:t>Writing systems of Africa</a:t>
            </a:r>
          </a:p>
          <a:p>
            <a:pPr marL="0" indent="-288000">
              <a:lnSpc>
                <a:spcPts val="6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dirty="0"/>
              <a:t>Writing systems of North America</a:t>
            </a:r>
          </a:p>
          <a:p>
            <a:pPr marL="0" indent="-288000">
              <a:lnSpc>
                <a:spcPts val="6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dirty="0"/>
              <a:t>Writing systems of Asia</a:t>
            </a:r>
          </a:p>
          <a:p>
            <a:pPr marL="0" indent="-288000">
              <a:lnSpc>
                <a:spcPts val="6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dirty="0"/>
              <a:t>Writing systems of Oceania</a:t>
            </a:r>
          </a:p>
          <a:p>
            <a:pPr marL="0" indent="-288000">
              <a:lnSpc>
                <a:spcPts val="6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dirty="0"/>
              <a:t>Constructed scripts</a:t>
            </a:r>
          </a:p>
        </p:txBody>
      </p:sp>
    </p:spTree>
    <p:extLst>
      <p:ext uri="{BB962C8B-B14F-4D97-AF65-F5344CB8AC3E}">
        <p14:creationId xmlns:p14="http://schemas.microsoft.com/office/powerpoint/2010/main" val="2591137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CEEC42-5991-411A-BA09-F2DCF4D8BD91}"/>
              </a:ext>
            </a:extLst>
          </p:cNvPr>
          <p:cNvSpPr/>
          <p:nvPr/>
        </p:nvSpPr>
        <p:spPr>
          <a:xfrm>
            <a:off x="389923" y="912067"/>
            <a:ext cx="11412153" cy="57406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12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3" y="170284"/>
            <a:ext cx="10180511" cy="741783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Writing systems of 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11" y="1082351"/>
            <a:ext cx="3279905" cy="767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b="1" dirty="0" err="1"/>
              <a:t>Baybayin</a:t>
            </a:r>
            <a:r>
              <a:rPr lang="en-GB" sz="3600" b="1" dirty="0"/>
              <a:t> Script </a:t>
            </a:r>
          </a:p>
        </p:txBody>
      </p:sp>
      <p:pic>
        <p:nvPicPr>
          <p:cNvPr id="6" name="Picture 5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CDF8B78C-7777-48DA-84DB-086C1A7DA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509" y="1135400"/>
            <a:ext cx="2695992" cy="52076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CB3446-E223-49C4-9849-C3086DD14F58}"/>
              </a:ext>
            </a:extLst>
          </p:cNvPr>
          <p:cNvSpPr txBox="1"/>
          <p:nvPr/>
        </p:nvSpPr>
        <p:spPr>
          <a:xfrm>
            <a:off x="9619861" y="6318384"/>
            <a:ext cx="82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hlinkClick r:id="rId3"/>
              </a:rPr>
              <a:t>Source</a:t>
            </a:r>
            <a:endParaRPr lang="en-GB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55FD5A-EDA3-4CB8-8BA9-E5E1D243E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99" y="1763486"/>
            <a:ext cx="5699321" cy="466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41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CEEC42-5991-411A-BA09-F2DCF4D8BD91}"/>
              </a:ext>
            </a:extLst>
          </p:cNvPr>
          <p:cNvSpPr/>
          <p:nvPr/>
        </p:nvSpPr>
        <p:spPr>
          <a:xfrm>
            <a:off x="389923" y="912067"/>
            <a:ext cx="11412153" cy="57406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12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3" y="170284"/>
            <a:ext cx="10180511" cy="741783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Writing systems of 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11" y="1082351"/>
            <a:ext cx="5865909" cy="571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y-GB" b="1" dirty="0"/>
              <a:t>Balinese (Aksara Bali / Hanacaraka)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CB3446-E223-49C4-9849-C3086DD14F58}"/>
              </a:ext>
            </a:extLst>
          </p:cNvPr>
          <p:cNvSpPr txBox="1"/>
          <p:nvPr/>
        </p:nvSpPr>
        <p:spPr>
          <a:xfrm>
            <a:off x="7691345" y="4536237"/>
            <a:ext cx="3932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hlinkClick r:id="rId2"/>
              </a:rPr>
              <a:t>Source</a:t>
            </a:r>
            <a:r>
              <a:rPr lang="en-GB" i="1" dirty="0"/>
              <a:t>: sign on </a:t>
            </a:r>
            <a:r>
              <a:rPr lang="it-IT" i="1" dirty="0"/>
              <a:t>Pura Besakih temple, Bali, Indonesia</a:t>
            </a:r>
            <a:endParaRPr lang="en-GB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70FB92-7A5C-4B8C-883E-DBEE8E4C4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50" y="1762380"/>
            <a:ext cx="6241168" cy="4414485"/>
          </a:xfrm>
          <a:prstGeom prst="rect">
            <a:avLst/>
          </a:prstGeom>
        </p:spPr>
      </p:pic>
      <p:pic>
        <p:nvPicPr>
          <p:cNvPr id="12" name="Picture 11" descr="A black sign with white text hanging from the side of a building&#10;&#10;Description generated with very high confidence">
            <a:extLst>
              <a:ext uri="{FF2B5EF4-FFF2-40B4-BE49-F238E27FC236}">
                <a16:creationId xmlns:a16="http://schemas.microsoft.com/office/drawing/2014/main" id="{B3C82676-5605-482F-A9F1-CAB14DD8D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675" y="1762380"/>
            <a:ext cx="4008371" cy="26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45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CEEC42-5991-411A-BA09-F2DCF4D8BD91}"/>
              </a:ext>
            </a:extLst>
          </p:cNvPr>
          <p:cNvSpPr/>
          <p:nvPr/>
        </p:nvSpPr>
        <p:spPr>
          <a:xfrm>
            <a:off x="389923" y="912067"/>
            <a:ext cx="11412153" cy="57406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12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3" y="170284"/>
            <a:ext cx="10180511" cy="741783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Writing systems of 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11" y="1006540"/>
            <a:ext cx="5865909" cy="571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y-GB" sz="3600" b="1" dirty="0"/>
              <a:t>Cham</a:t>
            </a:r>
            <a:endParaRPr lang="en-GB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3B4D26-4FBA-407F-B698-A89B42ECD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824" y="1082351"/>
            <a:ext cx="3308730" cy="50785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86477A-ECD0-4739-B05D-AA880A3076C6}"/>
              </a:ext>
            </a:extLst>
          </p:cNvPr>
          <p:cNvSpPr txBox="1"/>
          <p:nvPr/>
        </p:nvSpPr>
        <p:spPr>
          <a:xfrm>
            <a:off x="8890033" y="6206800"/>
            <a:ext cx="122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hlinkClick r:id="rId3"/>
              </a:rPr>
              <a:t>Source</a:t>
            </a:r>
            <a:endParaRPr lang="en-GB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765AF-974A-4A66-859B-894486373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311" y="1625581"/>
            <a:ext cx="5642248" cy="478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4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CEEC42-5991-411A-BA09-F2DCF4D8BD91}"/>
              </a:ext>
            </a:extLst>
          </p:cNvPr>
          <p:cNvSpPr/>
          <p:nvPr/>
        </p:nvSpPr>
        <p:spPr>
          <a:xfrm>
            <a:off x="389923" y="965320"/>
            <a:ext cx="11412153" cy="57406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12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3" y="170284"/>
            <a:ext cx="10180511" cy="741783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Writing systems of 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580" y="1015871"/>
            <a:ext cx="3242583" cy="571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y-GB" sz="3600" b="1" dirty="0"/>
              <a:t>Sinhala (</a:t>
            </a:r>
            <a:r>
              <a:rPr lang="si-LK" sz="3600" b="1" dirty="0"/>
              <a:t>සිංහල</a:t>
            </a:r>
            <a:r>
              <a:rPr lang="en-GB" sz="3600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E0DDE7-2948-4C61-8C67-62071F482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10" y="1711371"/>
            <a:ext cx="7310988" cy="4355063"/>
          </a:xfrm>
          <a:prstGeom prst="rect">
            <a:avLst/>
          </a:prstGeom>
        </p:spPr>
      </p:pic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EC6E12BF-6455-4B3A-9223-D5968F547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755" y="1301620"/>
            <a:ext cx="3820145" cy="25340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AED550-48CD-421D-8378-841E852B3499}"/>
              </a:ext>
            </a:extLst>
          </p:cNvPr>
          <p:cNvSpPr txBox="1"/>
          <p:nvPr/>
        </p:nvSpPr>
        <p:spPr>
          <a:xfrm>
            <a:off x="9100393" y="3828184"/>
            <a:ext cx="122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hlinkClick r:id="rId4"/>
              </a:rPr>
              <a:t>Source</a:t>
            </a:r>
            <a:endParaRPr lang="en-GB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19A867-8F89-4416-B142-92D80C491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8571" y="4277105"/>
            <a:ext cx="3229219" cy="19874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9EEC5CA-5463-4437-8838-706992096515}"/>
              </a:ext>
            </a:extLst>
          </p:cNvPr>
          <p:cNvSpPr txBox="1"/>
          <p:nvPr/>
        </p:nvSpPr>
        <p:spPr>
          <a:xfrm>
            <a:off x="9480713" y="6274952"/>
            <a:ext cx="122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hlinkClick r:id="rId6"/>
              </a:rPr>
              <a:t>Source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780109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CEEC42-5991-411A-BA09-F2DCF4D8BD91}"/>
              </a:ext>
            </a:extLst>
          </p:cNvPr>
          <p:cNvSpPr/>
          <p:nvPr/>
        </p:nvSpPr>
        <p:spPr>
          <a:xfrm>
            <a:off x="389923" y="912067"/>
            <a:ext cx="11412153" cy="57406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12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3" y="170284"/>
            <a:ext cx="10180511" cy="741783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Writing systems of Oceania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641" y="1009468"/>
            <a:ext cx="5865909" cy="571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y-GB" sz="3600" b="1" dirty="0"/>
              <a:t>Caroline Island Script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C0AC05-87CC-4FD9-810D-D1FF6E82332E}"/>
              </a:ext>
            </a:extLst>
          </p:cNvPr>
          <p:cNvSpPr txBox="1"/>
          <p:nvPr/>
        </p:nvSpPr>
        <p:spPr>
          <a:xfrm>
            <a:off x="8742783" y="4711700"/>
            <a:ext cx="122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hlinkClick r:id="rId2"/>
              </a:rPr>
              <a:t>Source</a:t>
            </a:r>
            <a:endParaRPr lang="en-GB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18377E-71C4-4DCA-AD65-DE9C917B6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4" y="1678368"/>
            <a:ext cx="5629275" cy="4467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919654-5440-442E-B653-0A2D3E2A4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1" y="1295217"/>
            <a:ext cx="4406367" cy="33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33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CEEC42-5991-411A-BA09-F2DCF4D8BD91}"/>
              </a:ext>
            </a:extLst>
          </p:cNvPr>
          <p:cNvSpPr/>
          <p:nvPr/>
        </p:nvSpPr>
        <p:spPr>
          <a:xfrm>
            <a:off x="389923" y="912067"/>
            <a:ext cx="11412153" cy="57406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12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3" y="170284"/>
            <a:ext cx="10180511" cy="741783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Constructed scripts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641" y="1009468"/>
            <a:ext cx="5130951" cy="571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y-GB" sz="3600" b="1" dirty="0"/>
              <a:t>Tengwar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AE4AAC-E278-41C6-A567-5C291E0FF764}"/>
              </a:ext>
            </a:extLst>
          </p:cNvPr>
          <p:cNvSpPr txBox="1"/>
          <p:nvPr/>
        </p:nvSpPr>
        <p:spPr>
          <a:xfrm>
            <a:off x="7081935" y="1439453"/>
            <a:ext cx="4385387" cy="487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GB" sz="1600" b="1" dirty="0" err="1"/>
              <a:t>Namárië</a:t>
            </a:r>
            <a:r>
              <a:rPr lang="en-GB" sz="1600" b="1" dirty="0"/>
              <a:t>. </a:t>
            </a:r>
            <a:r>
              <a:rPr lang="en-GB" sz="1600" b="1" dirty="0" err="1"/>
              <a:t>Altariello</a:t>
            </a:r>
            <a:r>
              <a:rPr lang="en-GB" sz="1600" b="1" dirty="0"/>
              <a:t> </a:t>
            </a:r>
            <a:r>
              <a:rPr lang="en-GB" sz="1600" b="1" dirty="0" err="1"/>
              <a:t>Nainië</a:t>
            </a:r>
            <a:r>
              <a:rPr lang="en-GB" sz="1600" b="1" dirty="0"/>
              <a:t> </a:t>
            </a:r>
            <a:r>
              <a:rPr lang="en-GB" sz="1600" b="1" dirty="0" err="1"/>
              <a:t>Lóriendessë</a:t>
            </a:r>
            <a:endParaRPr lang="en-GB" sz="1600" b="1" dirty="0"/>
          </a:p>
          <a:p>
            <a:pPr>
              <a:lnSpc>
                <a:spcPts val="2200"/>
              </a:lnSpc>
            </a:pPr>
            <a:r>
              <a:rPr lang="en-GB" sz="1600" dirty="0"/>
              <a:t>Ai! laurië </a:t>
            </a:r>
            <a:r>
              <a:rPr lang="en-GB" sz="1600" dirty="0" err="1"/>
              <a:t>lantar</a:t>
            </a:r>
            <a:r>
              <a:rPr lang="en-GB" sz="1600" dirty="0"/>
              <a:t> lassi </a:t>
            </a:r>
            <a:r>
              <a:rPr lang="en-GB" sz="1600" dirty="0" err="1"/>
              <a:t>súrinen</a:t>
            </a:r>
            <a:r>
              <a:rPr lang="en-GB" sz="1600" dirty="0"/>
              <a:t>,</a:t>
            </a:r>
            <a:br>
              <a:rPr lang="en-GB" sz="1600" dirty="0"/>
            </a:br>
            <a:r>
              <a:rPr lang="en-GB" sz="1600" dirty="0" err="1"/>
              <a:t>yéni</a:t>
            </a:r>
            <a:r>
              <a:rPr lang="en-GB" sz="1600" dirty="0"/>
              <a:t> </a:t>
            </a:r>
            <a:r>
              <a:rPr lang="en-GB" sz="1600" dirty="0" err="1"/>
              <a:t>únótimë</a:t>
            </a:r>
            <a:r>
              <a:rPr lang="en-GB" sz="1600" dirty="0"/>
              <a:t>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rámar</a:t>
            </a:r>
            <a:r>
              <a:rPr lang="en-GB" sz="1600" dirty="0"/>
              <a:t> </a:t>
            </a:r>
            <a:r>
              <a:rPr lang="en-GB" sz="1600" dirty="0" err="1"/>
              <a:t>aldaron</a:t>
            </a:r>
            <a:r>
              <a:rPr lang="en-GB" sz="1600" dirty="0"/>
              <a:t>!</a:t>
            </a:r>
            <a:br>
              <a:rPr lang="en-GB" sz="1600" dirty="0"/>
            </a:br>
            <a:r>
              <a:rPr lang="en-GB" sz="1600" dirty="0" err="1"/>
              <a:t>Yéni</a:t>
            </a:r>
            <a:r>
              <a:rPr lang="en-GB" sz="1600" dirty="0"/>
              <a:t>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lintë</a:t>
            </a:r>
            <a:r>
              <a:rPr lang="en-GB" sz="1600" dirty="0"/>
              <a:t> </a:t>
            </a:r>
            <a:r>
              <a:rPr lang="en-GB" sz="1600" dirty="0" err="1"/>
              <a:t>yuldar</a:t>
            </a:r>
            <a:r>
              <a:rPr lang="en-GB" sz="1600" dirty="0"/>
              <a:t> </a:t>
            </a:r>
            <a:r>
              <a:rPr lang="en-GB" sz="1600" dirty="0" err="1"/>
              <a:t>avánier</a:t>
            </a:r>
            <a:br>
              <a:rPr lang="en-GB" sz="1600" dirty="0"/>
            </a:br>
            <a:r>
              <a:rPr lang="en-GB" sz="1600" dirty="0"/>
              <a:t>mi </a:t>
            </a:r>
            <a:r>
              <a:rPr lang="en-GB" sz="1600" dirty="0" err="1"/>
              <a:t>oromardi</a:t>
            </a:r>
            <a:r>
              <a:rPr lang="en-GB" sz="1600" dirty="0"/>
              <a:t> </a:t>
            </a:r>
            <a:r>
              <a:rPr lang="en-GB" sz="1600" dirty="0" err="1"/>
              <a:t>lissë-miruvóreva</a:t>
            </a:r>
            <a:br>
              <a:rPr lang="en-GB" sz="1600" dirty="0"/>
            </a:br>
            <a:r>
              <a:rPr lang="en-GB" sz="1600" dirty="0" err="1"/>
              <a:t>Andúnë</a:t>
            </a:r>
            <a:r>
              <a:rPr lang="en-GB" sz="1600" dirty="0"/>
              <a:t> </a:t>
            </a:r>
            <a:r>
              <a:rPr lang="en-GB" sz="1600" dirty="0" err="1"/>
              <a:t>pella</a:t>
            </a:r>
            <a:r>
              <a:rPr lang="en-GB" sz="1600" dirty="0"/>
              <a:t>, </a:t>
            </a:r>
            <a:r>
              <a:rPr lang="en-GB" sz="1600" dirty="0" err="1"/>
              <a:t>Vardo</a:t>
            </a:r>
            <a:r>
              <a:rPr lang="en-GB" sz="1600" dirty="0"/>
              <a:t> </a:t>
            </a:r>
            <a:r>
              <a:rPr lang="en-GB" sz="1600" dirty="0" err="1"/>
              <a:t>tellumar</a:t>
            </a:r>
            <a:br>
              <a:rPr lang="en-GB" sz="1600" dirty="0"/>
            </a:br>
            <a:r>
              <a:rPr lang="en-GB" sz="1600" dirty="0"/>
              <a:t>nu </a:t>
            </a:r>
            <a:r>
              <a:rPr lang="en-GB" sz="1600" dirty="0" err="1"/>
              <a:t>luini</a:t>
            </a:r>
            <a:r>
              <a:rPr lang="en-GB" sz="1600" dirty="0"/>
              <a:t> </a:t>
            </a:r>
            <a:r>
              <a:rPr lang="en-GB" sz="1600" dirty="0" err="1"/>
              <a:t>yassen</a:t>
            </a:r>
            <a:r>
              <a:rPr lang="en-GB" sz="1600" dirty="0"/>
              <a:t> </a:t>
            </a:r>
            <a:r>
              <a:rPr lang="en-GB" sz="1600" dirty="0" err="1"/>
              <a:t>tintilar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eleni</a:t>
            </a:r>
            <a:br>
              <a:rPr lang="en-GB" sz="1600" dirty="0"/>
            </a:br>
            <a:r>
              <a:rPr lang="en-GB" sz="1600" dirty="0" err="1"/>
              <a:t>ómaryo</a:t>
            </a:r>
            <a:r>
              <a:rPr lang="en-GB" sz="1600" dirty="0"/>
              <a:t> </a:t>
            </a:r>
            <a:r>
              <a:rPr lang="en-GB" sz="1600" dirty="0" err="1"/>
              <a:t>airetári-lírinen</a:t>
            </a:r>
            <a:r>
              <a:rPr lang="en-GB" sz="1600" dirty="0"/>
              <a:t>.</a:t>
            </a:r>
          </a:p>
          <a:p>
            <a:pPr>
              <a:lnSpc>
                <a:spcPts val="2200"/>
              </a:lnSpc>
            </a:pPr>
            <a:endParaRPr lang="en-GB" sz="1600" dirty="0"/>
          </a:p>
          <a:p>
            <a:pPr>
              <a:lnSpc>
                <a:spcPts val="2200"/>
              </a:lnSpc>
            </a:pPr>
            <a:r>
              <a:rPr lang="en-GB" sz="1600" b="1" dirty="0"/>
              <a:t>Farewell. Galadriel's Lament in </a:t>
            </a:r>
            <a:r>
              <a:rPr lang="en-GB" sz="1600" b="1" dirty="0" err="1"/>
              <a:t>Lorien</a:t>
            </a:r>
            <a:endParaRPr lang="en-GB" sz="1600" b="1" dirty="0"/>
          </a:p>
          <a:p>
            <a:pPr>
              <a:lnSpc>
                <a:spcPts val="2200"/>
              </a:lnSpc>
            </a:pPr>
            <a:r>
              <a:rPr lang="en-GB" sz="1600" dirty="0"/>
              <a:t>Ah! like gold fall the leaves in the wind,</a:t>
            </a:r>
            <a:br>
              <a:rPr lang="en-GB" sz="1600" dirty="0"/>
            </a:br>
            <a:r>
              <a:rPr lang="en-GB" sz="1600" dirty="0"/>
              <a:t>long years numberless as the wings of trees!</a:t>
            </a:r>
            <a:br>
              <a:rPr lang="en-GB" sz="1600" dirty="0"/>
            </a:br>
            <a:r>
              <a:rPr lang="en-GB" sz="1600" dirty="0"/>
              <a:t>The long years have passed like swift draughts</a:t>
            </a:r>
            <a:br>
              <a:rPr lang="en-GB" sz="1600" dirty="0"/>
            </a:br>
            <a:r>
              <a:rPr lang="en-GB" sz="1600" dirty="0"/>
              <a:t>of the sweet mead in lofty halls</a:t>
            </a:r>
            <a:br>
              <a:rPr lang="en-GB" sz="1600" dirty="0"/>
            </a:br>
            <a:r>
              <a:rPr lang="en-GB" sz="1600" dirty="0"/>
              <a:t>beyond the West, beneath the blue vaults of Varda</a:t>
            </a:r>
            <a:br>
              <a:rPr lang="en-GB" sz="1600" dirty="0"/>
            </a:br>
            <a:r>
              <a:rPr lang="en-GB" sz="1600" dirty="0"/>
              <a:t>wherein the stars tremble</a:t>
            </a:r>
            <a:br>
              <a:rPr lang="en-GB" sz="1600" dirty="0"/>
            </a:br>
            <a:r>
              <a:rPr lang="en-GB" sz="1600" dirty="0"/>
              <a:t>in the voice of her song, holy and queenly. </a:t>
            </a:r>
          </a:p>
        </p:txBody>
      </p:sp>
      <p:pic>
        <p:nvPicPr>
          <p:cNvPr id="14" name="Picture 1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4EC86DB-730A-4AC2-951A-80E000D7C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39" y="1678368"/>
            <a:ext cx="52578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86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CEEC42-5991-411A-BA09-F2DCF4D8BD91}"/>
              </a:ext>
            </a:extLst>
          </p:cNvPr>
          <p:cNvSpPr/>
          <p:nvPr/>
        </p:nvSpPr>
        <p:spPr>
          <a:xfrm>
            <a:off x="389923" y="912067"/>
            <a:ext cx="11412153" cy="57406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12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3" y="170284"/>
            <a:ext cx="10180511" cy="741783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Constructed scripts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641" y="1009468"/>
            <a:ext cx="5130951" cy="571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y-GB" sz="3600" b="1" dirty="0"/>
              <a:t>New Maori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AE4AAC-E278-41C6-A567-5C291E0FF764}"/>
              </a:ext>
            </a:extLst>
          </p:cNvPr>
          <p:cNvSpPr txBox="1"/>
          <p:nvPr/>
        </p:nvSpPr>
        <p:spPr>
          <a:xfrm>
            <a:off x="7557796" y="1580967"/>
            <a:ext cx="3965510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Transliteration</a:t>
            </a:r>
          </a:p>
          <a:p>
            <a:pPr>
              <a:lnSpc>
                <a:spcPct val="150000"/>
              </a:lnSpc>
            </a:pPr>
            <a:r>
              <a:rPr lang="en-GB" dirty="0"/>
              <a:t>Ko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katoa</a:t>
            </a:r>
            <a:r>
              <a:rPr lang="en-GB" dirty="0"/>
              <a:t> o </a:t>
            </a:r>
            <a:r>
              <a:rPr lang="en-GB" dirty="0" err="1"/>
              <a:t>nga</a:t>
            </a:r>
            <a:r>
              <a:rPr lang="en-GB" dirty="0"/>
              <a:t> </a:t>
            </a:r>
            <a:r>
              <a:rPr lang="en-GB" dirty="0" err="1"/>
              <a:t>tangata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whanaungatanga </a:t>
            </a:r>
            <a:r>
              <a:rPr lang="en-GB" dirty="0" err="1"/>
              <a:t>mai</a:t>
            </a:r>
            <a:r>
              <a:rPr lang="en-GB" dirty="0"/>
              <a:t> e </a:t>
            </a:r>
            <a:r>
              <a:rPr lang="en-GB" dirty="0" err="1"/>
              <a:t>watea</a:t>
            </a:r>
            <a:r>
              <a:rPr lang="en-GB" dirty="0"/>
              <a:t> </a:t>
            </a:r>
            <a:r>
              <a:rPr lang="en-GB" dirty="0" err="1"/>
              <a:t>ana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nga</a:t>
            </a:r>
            <a:r>
              <a:rPr lang="en-GB" dirty="0"/>
              <a:t> here </a:t>
            </a:r>
            <a:r>
              <a:rPr lang="en-GB" dirty="0" err="1"/>
              <a:t>katoa</a:t>
            </a:r>
            <a:r>
              <a:rPr lang="en-GB" dirty="0"/>
              <a:t>; e </a:t>
            </a:r>
            <a:r>
              <a:rPr lang="en-GB" dirty="0" err="1"/>
              <a:t>tauriterite</a:t>
            </a:r>
            <a:r>
              <a:rPr lang="en-GB" dirty="0"/>
              <a:t> </a:t>
            </a:r>
            <a:r>
              <a:rPr lang="en-GB" dirty="0" err="1"/>
              <a:t>ana</a:t>
            </a:r>
            <a:r>
              <a:rPr lang="en-GB" dirty="0"/>
              <a:t> </a:t>
            </a:r>
            <a:r>
              <a:rPr lang="en-GB" dirty="0" err="1"/>
              <a:t>hoki</a:t>
            </a:r>
            <a:r>
              <a:rPr lang="en-GB" dirty="0"/>
              <a:t> </a:t>
            </a:r>
            <a:r>
              <a:rPr lang="en-GB" dirty="0" err="1"/>
              <a:t>nga</a:t>
            </a:r>
            <a:r>
              <a:rPr lang="en-GB" dirty="0"/>
              <a:t> mana me </a:t>
            </a:r>
            <a:r>
              <a:rPr lang="en-GB" dirty="0" err="1"/>
              <a:t>nga</a:t>
            </a:r>
            <a:r>
              <a:rPr lang="en-GB" dirty="0"/>
              <a:t> </a:t>
            </a:r>
            <a:r>
              <a:rPr lang="en-GB" dirty="0" err="1"/>
              <a:t>tika</a:t>
            </a:r>
            <a:endParaRPr lang="en-GB" dirty="0"/>
          </a:p>
          <a:p>
            <a:pPr>
              <a:lnSpc>
                <a:spcPct val="150000"/>
              </a:lnSpc>
            </a:pPr>
            <a:endParaRPr lang="en-GB" b="1" dirty="0"/>
          </a:p>
          <a:p>
            <a:pPr>
              <a:lnSpc>
                <a:spcPct val="150000"/>
              </a:lnSpc>
            </a:pPr>
            <a:r>
              <a:rPr lang="en-GB" b="1" dirty="0"/>
              <a:t>Translation</a:t>
            </a:r>
          </a:p>
          <a:p>
            <a:pPr>
              <a:lnSpc>
                <a:spcPct val="150000"/>
              </a:lnSpc>
            </a:pPr>
            <a:r>
              <a:rPr lang="en-GB" dirty="0"/>
              <a:t>All human beings are born free and equal in dignity and rights. </a:t>
            </a:r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8770802-A7FB-4B38-A365-9A40A1D83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41" y="1839297"/>
            <a:ext cx="6096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76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CEEC42-5991-411A-BA09-F2DCF4D8BD91}"/>
              </a:ext>
            </a:extLst>
          </p:cNvPr>
          <p:cNvSpPr/>
          <p:nvPr/>
        </p:nvSpPr>
        <p:spPr>
          <a:xfrm>
            <a:off x="389923" y="912067"/>
            <a:ext cx="11412153" cy="57406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12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3" y="170284"/>
            <a:ext cx="10180511" cy="741783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Constructed scripts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641" y="1009468"/>
            <a:ext cx="5130951" cy="571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y-GB" sz="3600" b="1" dirty="0"/>
              <a:t>Sitelen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AE4AAC-E278-41C6-A567-5C291E0FF764}"/>
              </a:ext>
            </a:extLst>
          </p:cNvPr>
          <p:cNvSpPr txBox="1"/>
          <p:nvPr/>
        </p:nvSpPr>
        <p:spPr>
          <a:xfrm>
            <a:off x="7557796" y="1580967"/>
            <a:ext cx="3965510" cy="438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b="1" dirty="0"/>
              <a:t>Transliteration</a:t>
            </a:r>
          </a:p>
          <a:p>
            <a:pPr>
              <a:lnSpc>
                <a:spcPts val="2400"/>
              </a:lnSpc>
            </a:pPr>
            <a:r>
              <a:rPr lang="en-GB" dirty="0" err="1"/>
              <a:t>jan</a:t>
            </a:r>
            <a:r>
              <a:rPr lang="en-GB" dirty="0"/>
              <a:t> </a:t>
            </a:r>
            <a:r>
              <a:rPr lang="en-GB" dirty="0" err="1"/>
              <a:t>ali</a:t>
            </a:r>
            <a:r>
              <a:rPr lang="en-GB" dirty="0"/>
              <a:t> li </a:t>
            </a:r>
            <a:r>
              <a:rPr lang="en-GB" dirty="0" err="1"/>
              <a:t>kama</a:t>
            </a:r>
            <a:r>
              <a:rPr lang="en-GB" dirty="0"/>
              <a:t> </a:t>
            </a:r>
            <a:r>
              <a:rPr lang="en-GB" dirty="0" err="1"/>
              <a:t>lon</a:t>
            </a:r>
            <a:r>
              <a:rPr lang="en-GB" dirty="0"/>
              <a:t> </a:t>
            </a:r>
            <a:r>
              <a:rPr lang="en-GB" dirty="0" err="1"/>
              <a:t>nasin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: </a:t>
            </a:r>
            <a:r>
              <a:rPr lang="en-GB" dirty="0" err="1"/>
              <a:t>ona</a:t>
            </a:r>
            <a:r>
              <a:rPr lang="en-GB" dirty="0"/>
              <a:t> li ken tawa li ken </a:t>
            </a:r>
            <a:r>
              <a:rPr lang="en-GB" dirty="0" err="1"/>
              <a:t>pali</a:t>
            </a:r>
            <a:r>
              <a:rPr lang="en-GB" dirty="0"/>
              <a:t>. </a:t>
            </a:r>
            <a:r>
              <a:rPr lang="en-GB" dirty="0" err="1"/>
              <a:t>jan</a:t>
            </a:r>
            <a:r>
              <a:rPr lang="en-GB" dirty="0"/>
              <a:t> </a:t>
            </a:r>
            <a:r>
              <a:rPr lang="en-GB" dirty="0" err="1"/>
              <a:t>ali</a:t>
            </a:r>
            <a:r>
              <a:rPr lang="en-GB" dirty="0"/>
              <a:t> li </a:t>
            </a:r>
            <a:r>
              <a:rPr lang="en-GB" dirty="0" err="1"/>
              <a:t>kama</a:t>
            </a:r>
            <a:r>
              <a:rPr lang="en-GB" dirty="0"/>
              <a:t> </a:t>
            </a:r>
            <a:r>
              <a:rPr lang="en-GB" dirty="0" err="1"/>
              <a:t>lon</a:t>
            </a:r>
            <a:r>
              <a:rPr lang="en-GB" dirty="0"/>
              <a:t> </a:t>
            </a:r>
            <a:r>
              <a:rPr lang="en-GB" dirty="0" err="1"/>
              <a:t>sama</a:t>
            </a:r>
            <a:r>
              <a:rPr lang="en-GB" dirty="0"/>
              <a:t>. </a:t>
            </a:r>
            <a:r>
              <a:rPr lang="en-GB" dirty="0" err="1"/>
              <a:t>jan</a:t>
            </a:r>
            <a:r>
              <a:rPr lang="en-GB" dirty="0"/>
              <a:t> </a:t>
            </a:r>
            <a:r>
              <a:rPr lang="en-GB" dirty="0" err="1"/>
              <a:t>ali</a:t>
            </a:r>
            <a:r>
              <a:rPr lang="en-GB" dirty="0"/>
              <a:t> li jo e ken pi pilin </a:t>
            </a:r>
            <a:r>
              <a:rPr lang="en-GB" dirty="0" err="1"/>
              <a:t>suli</a:t>
            </a:r>
            <a:r>
              <a:rPr lang="en-GB" dirty="0"/>
              <a:t>. </a:t>
            </a:r>
            <a:r>
              <a:rPr lang="en-GB" dirty="0" err="1"/>
              <a:t>jan</a:t>
            </a:r>
            <a:r>
              <a:rPr lang="en-GB" dirty="0"/>
              <a:t> </a:t>
            </a:r>
            <a:r>
              <a:rPr lang="en-GB" dirty="0" err="1"/>
              <a:t>ali</a:t>
            </a:r>
            <a:r>
              <a:rPr lang="en-GB" dirty="0"/>
              <a:t> li ken </a:t>
            </a:r>
            <a:r>
              <a:rPr lang="en-GB" dirty="0" err="1"/>
              <a:t>pali</a:t>
            </a:r>
            <a:r>
              <a:rPr lang="en-GB" dirty="0"/>
              <a:t> e wile </a:t>
            </a:r>
            <a:r>
              <a:rPr lang="en-GB" dirty="0" err="1"/>
              <a:t>pona</a:t>
            </a:r>
            <a:r>
              <a:rPr lang="en-GB" dirty="0"/>
              <a:t> </a:t>
            </a:r>
            <a:r>
              <a:rPr lang="en-GB" dirty="0" err="1"/>
              <a:t>ona</a:t>
            </a:r>
            <a:r>
              <a:rPr lang="en-GB" dirty="0"/>
              <a:t>. </a:t>
            </a:r>
            <a:r>
              <a:rPr lang="en-GB" dirty="0" err="1"/>
              <a:t>jan</a:t>
            </a:r>
            <a:r>
              <a:rPr lang="en-GB" dirty="0"/>
              <a:t> </a:t>
            </a:r>
            <a:r>
              <a:rPr lang="en-GB" dirty="0" err="1"/>
              <a:t>ali</a:t>
            </a:r>
            <a:r>
              <a:rPr lang="en-GB" dirty="0"/>
              <a:t> li jo e ken pi </a:t>
            </a:r>
            <a:r>
              <a:rPr lang="en-GB" dirty="0" err="1"/>
              <a:t>sona</a:t>
            </a:r>
            <a:r>
              <a:rPr lang="en-GB" dirty="0"/>
              <a:t> </a:t>
            </a:r>
            <a:r>
              <a:rPr lang="en-GB" dirty="0" err="1"/>
              <a:t>pona</a:t>
            </a:r>
            <a:r>
              <a:rPr lang="en-GB" dirty="0"/>
              <a:t> e ken pi </a:t>
            </a:r>
            <a:r>
              <a:rPr lang="en-GB" dirty="0" err="1"/>
              <a:t>pali</a:t>
            </a:r>
            <a:r>
              <a:rPr lang="en-GB" dirty="0"/>
              <a:t> </a:t>
            </a:r>
            <a:r>
              <a:rPr lang="en-GB" dirty="0" err="1"/>
              <a:t>pona</a:t>
            </a:r>
            <a:r>
              <a:rPr lang="en-GB" dirty="0"/>
              <a:t>. </a:t>
            </a:r>
            <a:r>
              <a:rPr lang="en-GB" dirty="0" err="1"/>
              <a:t>jan</a:t>
            </a:r>
            <a:r>
              <a:rPr lang="en-GB" dirty="0"/>
              <a:t> </a:t>
            </a:r>
            <a:r>
              <a:rPr lang="en-GB" dirty="0" err="1"/>
              <a:t>ali</a:t>
            </a:r>
            <a:r>
              <a:rPr lang="en-GB" dirty="0"/>
              <a:t> li wile </a:t>
            </a:r>
            <a:r>
              <a:rPr lang="en-GB" dirty="0" err="1"/>
              <a:t>pali</a:t>
            </a:r>
            <a:r>
              <a:rPr lang="en-GB" dirty="0"/>
              <a:t> </a:t>
            </a:r>
            <a:r>
              <a:rPr lang="en-GB" dirty="0" err="1"/>
              <a:t>nasin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: </a:t>
            </a:r>
            <a:r>
              <a:rPr lang="en-GB" dirty="0" err="1"/>
              <a:t>ona</a:t>
            </a:r>
            <a:r>
              <a:rPr lang="en-GB" dirty="0"/>
              <a:t> li </a:t>
            </a:r>
            <a:r>
              <a:rPr lang="en-GB" dirty="0" err="1"/>
              <a:t>jan</a:t>
            </a:r>
            <a:r>
              <a:rPr lang="en-GB" dirty="0"/>
              <a:t> </a:t>
            </a:r>
            <a:r>
              <a:rPr lang="en-GB" dirty="0" err="1"/>
              <a:t>pona</a:t>
            </a:r>
            <a:r>
              <a:rPr lang="en-GB" dirty="0"/>
              <a:t> pi ante.</a:t>
            </a:r>
          </a:p>
          <a:p>
            <a:pPr>
              <a:lnSpc>
                <a:spcPts val="2400"/>
              </a:lnSpc>
            </a:pPr>
            <a:r>
              <a:rPr lang="en-GB" dirty="0"/>
              <a:t> </a:t>
            </a:r>
            <a:endParaRPr lang="en-GB" b="1" dirty="0"/>
          </a:p>
          <a:p>
            <a:pPr>
              <a:lnSpc>
                <a:spcPts val="2400"/>
              </a:lnSpc>
            </a:pPr>
            <a:r>
              <a:rPr lang="en-GB" b="1" dirty="0"/>
              <a:t>Translation</a:t>
            </a:r>
          </a:p>
          <a:p>
            <a:pPr>
              <a:lnSpc>
                <a:spcPts val="2400"/>
              </a:lnSpc>
            </a:pPr>
            <a:r>
              <a:rPr lang="en-GB" dirty="0"/>
              <a:t>All human beings are born free and equal in dignity and rights. They are endowed with reason and conscience and should act towards one another in a spirit of brotherhood.</a:t>
            </a: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7E700B8-77CF-4B2D-B4D2-49C7008AD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41" y="1808521"/>
            <a:ext cx="6432898" cy="375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06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CEEC42-5991-411A-BA09-F2DCF4D8BD91}"/>
              </a:ext>
            </a:extLst>
          </p:cNvPr>
          <p:cNvSpPr/>
          <p:nvPr/>
        </p:nvSpPr>
        <p:spPr>
          <a:xfrm>
            <a:off x="389923" y="912067"/>
            <a:ext cx="11412153" cy="57406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12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3" y="170284"/>
            <a:ext cx="10180511" cy="741783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Constructed scripts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641" y="1009468"/>
            <a:ext cx="5130951" cy="571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y-GB" sz="3600" b="1" dirty="0"/>
              <a:t>Betamaze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AE4AAC-E278-41C6-A567-5C291E0FF764}"/>
              </a:ext>
            </a:extLst>
          </p:cNvPr>
          <p:cNvSpPr txBox="1"/>
          <p:nvPr/>
        </p:nvSpPr>
        <p:spPr>
          <a:xfrm>
            <a:off x="7557796" y="1580967"/>
            <a:ext cx="3965510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Transliteration</a:t>
            </a:r>
          </a:p>
          <a:p>
            <a:pPr>
              <a:lnSpc>
                <a:spcPct val="150000"/>
              </a:lnSpc>
            </a:pPr>
            <a:r>
              <a:rPr lang="en-GB" dirty="0"/>
              <a:t>All human beings are born free and equal in dignity and rights. They are endowed with reason and conscience and should act towards one another in a spirit of brotherhood.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E7320-38E6-41BA-89CD-B8EB2D70A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70" y="1653850"/>
            <a:ext cx="6026690" cy="476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66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DA122D-AD06-49D6-93D4-B27E8BCC29FF}"/>
              </a:ext>
            </a:extLst>
          </p:cNvPr>
          <p:cNvSpPr/>
          <p:nvPr/>
        </p:nvSpPr>
        <p:spPr>
          <a:xfrm>
            <a:off x="389923" y="485192"/>
            <a:ext cx="11412153" cy="59048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12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539" y="485192"/>
            <a:ext cx="10893552" cy="588761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latin typeface="+mn-lt"/>
              </a:rPr>
              <a:t>Thank you / Merci / </a:t>
            </a:r>
            <a:r>
              <a:rPr lang="en-GB" dirty="0" err="1">
                <a:latin typeface="+mn-lt"/>
              </a:rPr>
              <a:t>Diolch</a:t>
            </a:r>
            <a:r>
              <a:rPr lang="en-GB" dirty="0">
                <a:latin typeface="+mn-lt"/>
              </a:rPr>
              <a:t> / </a:t>
            </a:r>
            <a:r>
              <a:rPr lang="zh-TW" altLang="en-US" dirty="0">
                <a:latin typeface="+mn-lt"/>
              </a:rPr>
              <a:t>謝謝</a:t>
            </a:r>
            <a:br>
              <a:rPr lang="en-GB" altLang="zh-CN" dirty="0">
                <a:latin typeface="+mn-lt"/>
              </a:rPr>
            </a:br>
            <a:r>
              <a:rPr lang="en-GB" altLang="zh-CN" dirty="0">
                <a:latin typeface="+mn-lt"/>
              </a:rPr>
              <a:t>Go </a:t>
            </a:r>
            <a:r>
              <a:rPr lang="en-GB" altLang="zh-CN" dirty="0" err="1">
                <a:latin typeface="+mn-lt"/>
              </a:rPr>
              <a:t>raibh</a:t>
            </a:r>
            <a:r>
              <a:rPr lang="en-GB" altLang="zh-CN" dirty="0">
                <a:latin typeface="+mn-lt"/>
              </a:rPr>
              <a:t> </a:t>
            </a:r>
            <a:r>
              <a:rPr lang="en-GB" altLang="zh-CN" dirty="0" err="1">
                <a:latin typeface="+mn-lt"/>
              </a:rPr>
              <a:t>maith</a:t>
            </a:r>
            <a:r>
              <a:rPr lang="en-GB" altLang="zh-CN" dirty="0">
                <a:latin typeface="+mn-lt"/>
              </a:rPr>
              <a:t> </a:t>
            </a:r>
            <a:r>
              <a:rPr lang="en-GB" altLang="zh-CN" dirty="0" err="1">
                <a:latin typeface="+mn-lt"/>
              </a:rPr>
              <a:t>agaigh</a:t>
            </a:r>
            <a:r>
              <a:rPr lang="en-GB" altLang="zh-CN" dirty="0">
                <a:latin typeface="+mn-lt"/>
              </a:rPr>
              <a:t> / </a:t>
            </a:r>
            <a:r>
              <a:rPr lang="en-GB" altLang="zh-CN" dirty="0" err="1">
                <a:latin typeface="+mn-lt"/>
              </a:rPr>
              <a:t>Danke</a:t>
            </a:r>
            <a:br>
              <a:rPr lang="en-GB" altLang="zh-CN" dirty="0">
                <a:latin typeface="+mn-lt"/>
              </a:rPr>
            </a:br>
            <a:r>
              <a:rPr lang="en-GB" altLang="zh-CN" dirty="0">
                <a:latin typeface="+mn-lt"/>
              </a:rPr>
              <a:t>Gracias / </a:t>
            </a:r>
            <a:r>
              <a:rPr lang="en-GB" altLang="zh-CN" dirty="0" err="1">
                <a:latin typeface="+mn-lt"/>
              </a:rPr>
              <a:t>Dankon</a:t>
            </a:r>
            <a:r>
              <a:rPr lang="en-GB" altLang="zh-CN" dirty="0">
                <a:latin typeface="+mn-lt"/>
              </a:rPr>
              <a:t> / </a:t>
            </a:r>
            <a:r>
              <a:rPr lang="ru-RU" altLang="zh-CN" dirty="0">
                <a:latin typeface="+mn-lt"/>
              </a:rPr>
              <a:t>спасибо</a:t>
            </a:r>
            <a:r>
              <a:rPr lang="en-GB" altLang="zh-CN" dirty="0">
                <a:latin typeface="+mn-lt"/>
              </a:rPr>
              <a:t> / Tack</a:t>
            </a:r>
            <a:br>
              <a:rPr lang="en-GB" altLang="zh-CN" dirty="0">
                <a:latin typeface="+mn-lt"/>
              </a:rPr>
            </a:br>
            <a:r>
              <a:rPr lang="ja-JP" altLang="en-US" dirty="0">
                <a:latin typeface="+mn-lt"/>
              </a:rPr>
              <a:t>ありがとう </a:t>
            </a:r>
            <a:r>
              <a:rPr lang="cy-GB" altLang="ja-JP" dirty="0">
                <a:latin typeface="+mn-lt"/>
              </a:rPr>
              <a:t>/ Tapadh leibh / Hvala lepa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240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CEEC42-5991-411A-BA09-F2DCF4D8BD91}"/>
              </a:ext>
            </a:extLst>
          </p:cNvPr>
          <p:cNvSpPr/>
          <p:nvPr/>
        </p:nvSpPr>
        <p:spPr>
          <a:xfrm>
            <a:off x="389923" y="1082351"/>
            <a:ext cx="11412153" cy="55703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12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3" y="170284"/>
            <a:ext cx="10180511" cy="741783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Writing systems of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055" y="1153495"/>
            <a:ext cx="6383024" cy="767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800" b="1" dirty="0"/>
              <a:t>Dalecarlian Runes  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E36AB-EC6E-4E0E-9B50-07763B74E669}"/>
              </a:ext>
            </a:extLst>
          </p:cNvPr>
          <p:cNvSpPr txBox="1"/>
          <p:nvPr/>
        </p:nvSpPr>
        <p:spPr>
          <a:xfrm>
            <a:off x="8947075" y="4886036"/>
            <a:ext cx="2004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hlinkClick r:id="rId2"/>
              </a:rPr>
              <a:t>Source</a:t>
            </a:r>
            <a:endParaRPr lang="en-GB" i="1" dirty="0"/>
          </a:p>
        </p:txBody>
      </p:sp>
      <p:pic>
        <p:nvPicPr>
          <p:cNvPr id="15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71DD340-40F7-43DF-8AA2-257E90D87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6" y="2091222"/>
            <a:ext cx="7030562" cy="36826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F770F3-7B5B-4C6C-9DCC-D02B6E1B18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677" y="2496038"/>
            <a:ext cx="3411349" cy="221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75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CF151B6-B5F7-49BD-B8BB-F3113AF1C60E}"/>
              </a:ext>
            </a:extLst>
          </p:cNvPr>
          <p:cNvSpPr/>
          <p:nvPr/>
        </p:nvSpPr>
        <p:spPr>
          <a:xfrm>
            <a:off x="389922" y="398791"/>
            <a:ext cx="11422633" cy="604866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12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16" y="410547"/>
            <a:ext cx="11640367" cy="6036906"/>
          </a:xfrm>
        </p:spPr>
        <p:txBody>
          <a:bodyPr>
            <a:noAutofit/>
          </a:bodyPr>
          <a:lstStyle/>
          <a:p>
            <a:pPr algn="ctr">
              <a:lnSpc>
                <a:spcPts val="7200"/>
              </a:lnSpc>
            </a:pPr>
            <a:r>
              <a:rPr lang="cy-GB" sz="3200" b="1" cap="none" dirty="0">
                <a:latin typeface="+mn-lt"/>
              </a:rPr>
              <a:t>Web</a:t>
            </a:r>
            <a:r>
              <a:rPr lang="cy-GB" sz="3200" cap="none" dirty="0">
                <a:latin typeface="+mn-lt"/>
              </a:rPr>
              <a:t>: </a:t>
            </a:r>
            <a:r>
              <a:rPr lang="cy-GB" sz="3200" cap="none" dirty="0">
                <a:latin typeface="+mn-lt"/>
                <a:hlinkClick r:id="rId2"/>
              </a:rPr>
              <a:t>Omniglot.com</a:t>
            </a:r>
            <a:br>
              <a:rPr lang="cy-GB" sz="3200" cap="none" dirty="0">
                <a:latin typeface="+mn-lt"/>
              </a:rPr>
            </a:br>
            <a:r>
              <a:rPr lang="cy-GB" sz="3200" b="1" cap="none" dirty="0">
                <a:latin typeface="+mn-lt"/>
              </a:rPr>
              <a:t>Blog</a:t>
            </a:r>
            <a:r>
              <a:rPr lang="cy-GB" sz="3200" cap="none" dirty="0">
                <a:latin typeface="+mn-lt"/>
              </a:rPr>
              <a:t>: </a:t>
            </a:r>
            <a:r>
              <a:rPr lang="cy-GB" sz="3200" cap="none" dirty="0">
                <a:latin typeface="+mn-lt"/>
                <a:hlinkClick r:id="rId3"/>
              </a:rPr>
              <a:t>Omniglot.com/blog</a:t>
            </a:r>
            <a:br>
              <a:rPr lang="cy-GB" sz="3200" cap="none" dirty="0">
                <a:latin typeface="+mn-lt"/>
              </a:rPr>
            </a:br>
            <a:r>
              <a:rPr lang="cy-GB" sz="3200" b="1" cap="none" dirty="0">
                <a:latin typeface="+mn-lt"/>
              </a:rPr>
              <a:t>Podcast: </a:t>
            </a:r>
            <a:r>
              <a:rPr lang="cy-GB" sz="3200" cap="none" dirty="0">
                <a:latin typeface="+mn-lt"/>
                <a:hlinkClick r:id="rId4"/>
              </a:rPr>
              <a:t>Omniglot.com/radio</a:t>
            </a:r>
            <a:br>
              <a:rPr lang="cy-GB" sz="3200" cap="none" dirty="0">
                <a:latin typeface="+mn-lt"/>
              </a:rPr>
            </a:br>
            <a:r>
              <a:rPr lang="cy-GB" sz="3200" b="1" cap="none" dirty="0">
                <a:latin typeface="+mn-lt"/>
              </a:rPr>
              <a:t>Email</a:t>
            </a:r>
            <a:r>
              <a:rPr lang="cy-GB" sz="3200" cap="none" dirty="0">
                <a:latin typeface="+mn-lt"/>
              </a:rPr>
              <a:t>: </a:t>
            </a:r>
            <a:r>
              <a:rPr lang="cy-GB" sz="3200" cap="none" dirty="0">
                <a:latin typeface="+mn-lt"/>
                <a:hlinkClick r:id="rId5"/>
              </a:rPr>
              <a:t>feedback@omniglot.com</a:t>
            </a:r>
            <a:br>
              <a:rPr lang="cy-GB" sz="3200" cap="none" dirty="0">
                <a:latin typeface="+mn-lt"/>
              </a:rPr>
            </a:br>
            <a:r>
              <a:rPr lang="cy-GB" sz="3200" b="1" cap="none" dirty="0">
                <a:latin typeface="+mn-lt"/>
              </a:rPr>
              <a:t>Presentation</a:t>
            </a:r>
            <a:r>
              <a:rPr lang="cy-GB" sz="3200" cap="none" dirty="0">
                <a:latin typeface="+mn-lt"/>
              </a:rPr>
              <a:t>: </a:t>
            </a:r>
            <a:r>
              <a:rPr lang="cy-GB" sz="3200" cap="none" dirty="0">
                <a:latin typeface="+mn-lt"/>
                <a:hlinkClick r:id="rId6"/>
              </a:rPr>
              <a:t>omniglot.com</a:t>
            </a:r>
            <a:r>
              <a:rPr lang="cy-GB" sz="3200" cap="none">
                <a:latin typeface="+mn-lt"/>
                <a:hlinkClick r:id="rId6"/>
              </a:rPr>
              <a:t>/diversityofwriting.</a:t>
            </a:r>
            <a:r>
              <a:rPr lang="cy-GB" sz="3200" cap="none" dirty="0">
                <a:latin typeface="+mn-lt"/>
                <a:hlinkClick r:id="rId6"/>
              </a:rPr>
              <a:t>pptx</a:t>
            </a:r>
            <a:endParaRPr lang="en-GB" sz="320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74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CEEC42-5991-411A-BA09-F2DCF4D8BD91}"/>
              </a:ext>
            </a:extLst>
          </p:cNvPr>
          <p:cNvSpPr/>
          <p:nvPr/>
        </p:nvSpPr>
        <p:spPr>
          <a:xfrm>
            <a:off x="389923" y="1082351"/>
            <a:ext cx="11412153" cy="55703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12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3" y="205273"/>
            <a:ext cx="10180511" cy="741783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Writing systems of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417" y="1108010"/>
            <a:ext cx="6914870" cy="87008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GB" sz="4800" b="1" dirty="0"/>
              <a:t>Old Hungarian alphabet</a:t>
            </a:r>
          </a:p>
        </p:txBody>
      </p:sp>
      <p:pic>
        <p:nvPicPr>
          <p:cNvPr id="12" name="Picture 11" descr="A close up of a keyboard&#10;&#10;Description generated with high confidence">
            <a:extLst>
              <a:ext uri="{FF2B5EF4-FFF2-40B4-BE49-F238E27FC236}">
                <a16:creationId xmlns:a16="http://schemas.microsoft.com/office/drawing/2014/main" id="{83F9E07F-B709-4C7A-9413-98A059578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722" y="2003749"/>
            <a:ext cx="7800565" cy="4229100"/>
          </a:xfrm>
          <a:prstGeom prst="rect">
            <a:avLst/>
          </a:prstGeom>
        </p:spPr>
      </p:pic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17E5E91-3A9D-4E97-86FC-8690E8668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4" y="1301525"/>
            <a:ext cx="2404362" cy="512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58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CEEC42-5991-411A-BA09-F2DCF4D8BD91}"/>
              </a:ext>
            </a:extLst>
          </p:cNvPr>
          <p:cNvSpPr/>
          <p:nvPr/>
        </p:nvSpPr>
        <p:spPr>
          <a:xfrm>
            <a:off x="389923" y="1082351"/>
            <a:ext cx="11412153" cy="55703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12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3" y="205273"/>
            <a:ext cx="10180511" cy="741783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Writing systems of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67" y="1111504"/>
            <a:ext cx="5329474" cy="8700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800" b="1" dirty="0"/>
              <a:t>Old Church Slavonic</a:t>
            </a:r>
          </a:p>
        </p:txBody>
      </p:sp>
      <p:pic>
        <p:nvPicPr>
          <p:cNvPr id="7" name="Picture 6" descr="A close up of a keyboard&#10;&#10;Description generated with high confidence">
            <a:extLst>
              <a:ext uri="{FF2B5EF4-FFF2-40B4-BE49-F238E27FC236}">
                <a16:creationId xmlns:a16="http://schemas.microsoft.com/office/drawing/2014/main" id="{204F8D9B-53E5-4D51-A989-E90548F6B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7" y="2010737"/>
            <a:ext cx="6374206" cy="3865210"/>
          </a:xfrm>
          <a:prstGeom prst="rect">
            <a:avLst/>
          </a:prstGeom>
        </p:spPr>
      </p:pic>
      <p:pic>
        <p:nvPicPr>
          <p:cNvPr id="10" name="Picture 9" descr="A close up of a newspaper&#10;&#10;Description generated with high confidence">
            <a:extLst>
              <a:ext uri="{FF2B5EF4-FFF2-40B4-BE49-F238E27FC236}">
                <a16:creationId xmlns:a16="http://schemas.microsoft.com/office/drawing/2014/main" id="{ABC657DD-3FCF-4D30-962E-CD17ABD0E0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860" y="1461009"/>
            <a:ext cx="4182573" cy="44149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097C7B-8F26-4913-8991-CE25E337F943}"/>
              </a:ext>
            </a:extLst>
          </p:cNvPr>
          <p:cNvSpPr txBox="1"/>
          <p:nvPr/>
        </p:nvSpPr>
        <p:spPr>
          <a:xfrm>
            <a:off x="8755689" y="6020191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hlinkClick r:id="rId4"/>
              </a:rPr>
              <a:t>Source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1424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CEEC42-5991-411A-BA09-F2DCF4D8BD91}"/>
              </a:ext>
            </a:extLst>
          </p:cNvPr>
          <p:cNvSpPr/>
          <p:nvPr/>
        </p:nvSpPr>
        <p:spPr>
          <a:xfrm>
            <a:off x="389923" y="1082351"/>
            <a:ext cx="11412153" cy="55703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12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52" y="186610"/>
            <a:ext cx="10180511" cy="741783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Writing systems of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306" y="1108692"/>
            <a:ext cx="6914870" cy="8700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800" b="1" dirty="0"/>
              <a:t>Gaelic script / </a:t>
            </a:r>
            <a:r>
              <a:rPr lang="en-GB" sz="4800" b="1" dirty="0">
                <a:latin typeface="Bunchló Ársa GC" panose="02000500000000020003" pitchFamily="2" charset="0"/>
              </a:rPr>
              <a:t>cló gaelaċ</a:t>
            </a:r>
            <a:endParaRPr lang="en-GB" sz="4800" dirty="0">
              <a:latin typeface="Bunchló Ársa GC" panose="02000500000000020003" pitchFamily="2" charset="0"/>
            </a:endParaRP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D142D28-88D4-4D0F-9646-34118E58D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80" y="1978772"/>
            <a:ext cx="6594053" cy="4024798"/>
          </a:xfrm>
          <a:prstGeom prst="rect">
            <a:avLst/>
          </a:prstGeom>
        </p:spPr>
      </p:pic>
      <p:pic>
        <p:nvPicPr>
          <p:cNvPr id="13" name="Picture 12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C589A11F-DDB6-4CE8-8F63-2B6DF7B26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294" y="1211880"/>
            <a:ext cx="3200400" cy="527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72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CEEC42-5991-411A-BA09-F2DCF4D8BD91}"/>
              </a:ext>
            </a:extLst>
          </p:cNvPr>
          <p:cNvSpPr/>
          <p:nvPr/>
        </p:nvSpPr>
        <p:spPr>
          <a:xfrm>
            <a:off x="389923" y="1082351"/>
            <a:ext cx="11412153" cy="55703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12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003" y="160953"/>
            <a:ext cx="10180511" cy="741783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Writing systems of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175" y="1191985"/>
            <a:ext cx="9322168" cy="126429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800" b="1" dirty="0"/>
              <a:t>Gaelic script / </a:t>
            </a:r>
            <a:r>
              <a:rPr lang="en-GB" sz="4800" b="1" dirty="0">
                <a:latin typeface="Bunchló Ársa GC" panose="02000500000000020003" pitchFamily="2" charset="0"/>
              </a:rPr>
              <a:t>cló gaelaċ</a:t>
            </a:r>
            <a:endParaRPr lang="en-GB" sz="4800" dirty="0">
              <a:latin typeface="Bunchló Ársa GC" panose="02000500000000020003" pitchFamily="2" charset="0"/>
            </a:endParaRPr>
          </a:p>
        </p:txBody>
      </p:sp>
      <p:pic>
        <p:nvPicPr>
          <p:cNvPr id="8" name="Picture 7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84FD3B11-BEBA-4579-B43E-14B67778D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05" y="2096814"/>
            <a:ext cx="10410154" cy="422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37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CEEC42-5991-411A-BA09-F2DCF4D8BD91}"/>
              </a:ext>
            </a:extLst>
          </p:cNvPr>
          <p:cNvSpPr/>
          <p:nvPr/>
        </p:nvSpPr>
        <p:spPr>
          <a:xfrm>
            <a:off x="389923" y="1082351"/>
            <a:ext cx="11412153" cy="55703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12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52" y="129183"/>
            <a:ext cx="10180511" cy="741783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Writing systems of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837" y="1116760"/>
            <a:ext cx="3950445" cy="74178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800" b="1" dirty="0"/>
              <a:t>Ogham / </a:t>
            </a:r>
            <a:r>
              <a:rPr lang="en-GB" sz="4800" dirty="0"/>
              <a:t>᚛ᚑᚌᚐᚋ᚜</a:t>
            </a:r>
          </a:p>
        </p:txBody>
      </p:sp>
      <p:pic>
        <p:nvPicPr>
          <p:cNvPr id="27" name="Picture 26" descr="A stone building&#10;&#10;Description generated with high confidence">
            <a:extLst>
              <a:ext uri="{FF2B5EF4-FFF2-40B4-BE49-F238E27FC236}">
                <a16:creationId xmlns:a16="http://schemas.microsoft.com/office/drawing/2014/main" id="{A4822184-FD1E-44F8-962E-083C92176A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10" y="1281209"/>
            <a:ext cx="2855653" cy="5076716"/>
          </a:xfrm>
          <a:prstGeom prst="rect">
            <a:avLst/>
          </a:prstGeom>
        </p:spPr>
      </p:pic>
      <p:pic>
        <p:nvPicPr>
          <p:cNvPr id="5" name="Picture 4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3664FA51-D525-4F4A-91C6-07BBD2D1C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50" y="2069929"/>
            <a:ext cx="631507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13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CEEC42-5991-411A-BA09-F2DCF4D8BD91}"/>
              </a:ext>
            </a:extLst>
          </p:cNvPr>
          <p:cNvSpPr/>
          <p:nvPr/>
        </p:nvSpPr>
        <p:spPr>
          <a:xfrm>
            <a:off x="389923" y="1082351"/>
            <a:ext cx="11412153" cy="55703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12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3" y="170284"/>
            <a:ext cx="10180511" cy="741783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Writing systems of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853" y="1082351"/>
            <a:ext cx="6392355" cy="7674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800" b="1" dirty="0"/>
              <a:t>Ge‘ez script (</a:t>
            </a:r>
            <a:r>
              <a:rPr lang="am-ET" sz="4800" b="1" dirty="0"/>
              <a:t>ግዕዝ</a:t>
            </a:r>
            <a:r>
              <a:rPr lang="cy-GB" sz="4800" b="1" dirty="0"/>
              <a:t>)</a:t>
            </a:r>
            <a:endParaRPr lang="en-GB" sz="4800" dirty="0"/>
          </a:p>
        </p:txBody>
      </p:sp>
      <p:pic>
        <p:nvPicPr>
          <p:cNvPr id="7" name="Picture 6" descr="A close up of a keyboard&#10;&#10;Description generated with very high confidence">
            <a:extLst>
              <a:ext uri="{FF2B5EF4-FFF2-40B4-BE49-F238E27FC236}">
                <a16:creationId xmlns:a16="http://schemas.microsoft.com/office/drawing/2014/main" id="{83F61A3A-7D4F-4C01-8C6E-7251AD044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7" y="1918736"/>
            <a:ext cx="6312937" cy="4467959"/>
          </a:xfrm>
          <a:prstGeom prst="rect">
            <a:avLst/>
          </a:prstGeom>
        </p:spPr>
      </p:pic>
      <p:pic>
        <p:nvPicPr>
          <p:cNvPr id="14" name="Picture 13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5BB8FF8D-E2BD-4C46-86A8-37746E41F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34" y="1285940"/>
            <a:ext cx="3266300" cy="49336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752EB1B-D1E7-4AA4-A3CA-D906DFCB2C12}"/>
              </a:ext>
            </a:extLst>
          </p:cNvPr>
          <p:cNvSpPr txBox="1"/>
          <p:nvPr/>
        </p:nvSpPr>
        <p:spPr>
          <a:xfrm>
            <a:off x="9237306" y="6216134"/>
            <a:ext cx="100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hlinkClick r:id="rId4"/>
              </a:rPr>
              <a:t>Source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61890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2853</TotalTime>
  <Words>467</Words>
  <Application>Microsoft Office PowerPoint</Application>
  <PresentationFormat>Widescreen</PresentationFormat>
  <Paragraphs>101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等线 Light</vt:lpstr>
      <vt:lpstr>新細明體</vt:lpstr>
      <vt:lpstr>游ゴシック</vt:lpstr>
      <vt:lpstr>游ゴシック Light</vt:lpstr>
      <vt:lpstr>Arial</vt:lpstr>
      <vt:lpstr>Bunchló Ársa GC</vt:lpstr>
      <vt:lpstr>Calibri</vt:lpstr>
      <vt:lpstr>Calibri Light</vt:lpstr>
      <vt:lpstr>Euphemia</vt:lpstr>
      <vt:lpstr>Iskoola Pota</vt:lpstr>
      <vt:lpstr>Nyala</vt:lpstr>
      <vt:lpstr>Plantagenet Cherokee</vt:lpstr>
      <vt:lpstr>Times New Roman</vt:lpstr>
      <vt:lpstr>Office Theme</vt:lpstr>
      <vt:lpstr>The Diversity of Writing Systems</vt:lpstr>
      <vt:lpstr>Summary</vt:lpstr>
      <vt:lpstr>Writing systems of Europe</vt:lpstr>
      <vt:lpstr>Writing systems of Europe</vt:lpstr>
      <vt:lpstr>Writing systems of Europe</vt:lpstr>
      <vt:lpstr>Writing systems of Europe</vt:lpstr>
      <vt:lpstr>Writing systems of Europe</vt:lpstr>
      <vt:lpstr>Writing systems of Africa</vt:lpstr>
      <vt:lpstr>Writing systems of Africa</vt:lpstr>
      <vt:lpstr>Writing systems of Africa</vt:lpstr>
      <vt:lpstr>Writing systems of Africa</vt:lpstr>
      <vt:lpstr>Writing systems of Africa</vt:lpstr>
      <vt:lpstr>Writing systems of Africa</vt:lpstr>
      <vt:lpstr>Writing systems of North America</vt:lpstr>
      <vt:lpstr>Writing systems of North America</vt:lpstr>
      <vt:lpstr>Writing systems of North America</vt:lpstr>
      <vt:lpstr>Writing systems of North America</vt:lpstr>
      <vt:lpstr>Writing systems of North America</vt:lpstr>
      <vt:lpstr>Writing systems of North America</vt:lpstr>
      <vt:lpstr>Writing systems of Asia</vt:lpstr>
      <vt:lpstr>Writing systems of Asia</vt:lpstr>
      <vt:lpstr>Writing systems of Asia</vt:lpstr>
      <vt:lpstr>Writing systems of Asia</vt:lpstr>
      <vt:lpstr>Writing systems of Oceania</vt:lpstr>
      <vt:lpstr>Constructed scripts</vt:lpstr>
      <vt:lpstr>Constructed scripts</vt:lpstr>
      <vt:lpstr>Constructed scripts</vt:lpstr>
      <vt:lpstr>Constructed scripts</vt:lpstr>
      <vt:lpstr>Thank you / Merci / Diolch / 謝謝 Go raibh maith agaigh / Danke Gracias / Dankon / спасибо / Tack ありがとう / Tapadh leibh / Hvala lepa</vt:lpstr>
      <vt:lpstr>Web: Omniglot.com Blog: Omniglot.com/blog Podcast: Omniglot.com/radio Email: feedback@omniglot.com Presentation: omniglot.com/diversityofwriting.pptx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Manx (Gaelic)</dc:title>
  <dc:creator>Simon Ager</dc:creator>
  <cp:lastModifiedBy>Simon Ager</cp:lastModifiedBy>
  <cp:revision>618</cp:revision>
  <dcterms:created xsi:type="dcterms:W3CDTF">2016-02-22T11:12:06Z</dcterms:created>
  <dcterms:modified xsi:type="dcterms:W3CDTF">2018-10-17T12:49:51Z</dcterms:modified>
</cp:coreProperties>
</file>